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1441113" cy="83089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41404" cy="8309406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41404" cy="83094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114800" y="850900"/>
            <a:ext cx="3200400" cy="5118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SADRŽAJI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organizirani kulturno-zabavni i sportski život, 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tribine;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navedenim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može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sudjelovati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pasivno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interesne skupine formirane na temelju sklono-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stjecanja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znanja,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vje-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ština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navika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(keramika,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domaćinstvo,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ručni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rado-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vi,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izrada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upotrebnih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predmeta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papira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dr.)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POSTUPCI</a:t>
            </a:r>
          </a:p>
          <a:p>
            <a:pPr>
              <a:lnSpc>
                <a:spcPts val="16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ORGANIZIRANOG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PROVOĐENJA</a:t>
            </a:r>
          </a:p>
          <a:p>
            <a:pPr>
              <a:lnSpc>
                <a:spcPts val="16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vođenje u osmišljavanju funkcionalnog slobod-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praćenje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sudjelovanja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postupci za estetsko i ekološko uređenje i ople-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menjivanje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unutarnjih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vanjskih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kojima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borave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vrijeme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briga o sobnim i dvorišnim biljkama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zadovoljavanje vjerskih potreba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informiranje (tv, brošure, tisak, internet)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organizirani odlazak u trgovinu, šetnju, kino, 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kazalište,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koncerte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slično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upućivanje na organizirani odlazak ili sudjelovanje 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kulturno-zabavnim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športskim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>
              <a:lnSpc>
                <a:spcPts val="1300"/>
              </a:lnSpc>
              <a:tabLst>
                <a:tab pos="190500" algn="l"/>
                <a:tab pos="241300" algn="l"/>
                <a:tab pos="533400" algn="l"/>
                <a:tab pos="558800" algn="l"/>
                <a:tab pos="87630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školi.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95300" y="825500"/>
            <a:ext cx="3200400" cy="7569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279400" algn="l"/>
                <a:tab pos="571500" algn="l"/>
              </a:tabLst>
            </a:pPr>
            <a:r>
              <a:rPr lang="en-US" altLang="zh-CN" dirty="0" smtClean="0"/>
              <a:t>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ORGANIZIRANO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PROVOĐENJE</a:t>
            </a:r>
          </a:p>
          <a:p>
            <a:pPr>
              <a:lnSpc>
                <a:spcPts val="1600"/>
              </a:lnSpc>
              <a:tabLst>
                <a:tab pos="279400" algn="l"/>
                <a:tab pos="571500" algn="l"/>
              </a:tabLst>
            </a:pPr>
            <a:r>
              <a:rPr lang="en-US" altLang="zh-CN" dirty="0" smtClean="0"/>
              <a:t>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Provođenje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postupaka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stavlja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naglasak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potencijala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kreativne,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kultur-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ne,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rekreativne,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sportske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sadržaje.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Navedenim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mladi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razvijaju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pozitivnu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sliku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afirmiraju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društvu.Time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želimo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ublažiti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poslje-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dice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školskog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neuspjeha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neprihvaćenosti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za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školovanja.Također,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uočene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sposobnosti,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vještine,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maštu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kreativnost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naših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učenika.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značajna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opservaciju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uočavanje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dina-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mike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ponašanja.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Navedenim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postupcima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organiziranog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provođenja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nastoji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potaknuti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na: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kreativnog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izražavanja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osjećaja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lijepo,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pozitivnih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stavova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vrijednosti,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ra-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zvijanje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komunikacijskih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vještina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</a:t>
            </a:r>
          </a:p>
          <a:p>
            <a:pPr>
              <a:lnSpc>
                <a:spcPts val="1300"/>
              </a:lnSpc>
              <a:tabLst>
                <a:tab pos="279400" algn="l"/>
                <a:tab pos="5715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samopouzdanja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279400" algn="l"/>
                <a:tab pos="571500" algn="l"/>
              </a:tabLst>
            </a:pP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LETAK_POSTUPAK.indd</a:t>
            </a:r>
            <a:r>
              <a:rPr lang="en-US" altLang="zh-CN" sz="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7721600" y="977900"/>
            <a:ext cx="3200400" cy="7416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dirty="0" smtClean="0"/>
              <a:t>	</a:t>
            </a:r>
            <a:r>
              <a:rPr lang="en-US" altLang="zh-CN" sz="2100" b="1" dirty="0" smtClean="0">
                <a:solidFill>
                  <a:srgbClr val="0B8FD9"/>
                </a:solidFill>
                <a:latin typeface="Times New Roman" pitchFamily="18" charset="0"/>
                <a:cs typeface="Times New Roman" pitchFamily="18" charset="0"/>
              </a:rPr>
              <a:t>PRODUŽENI</a:t>
            </a: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00" b="1" dirty="0" smtClean="0">
                <a:solidFill>
                  <a:srgbClr val="0B8FD9"/>
                </a:solidFill>
                <a:latin typeface="Times New Roman" pitchFamily="18" charset="0"/>
                <a:cs typeface="Times New Roman" pitchFamily="18" charset="0"/>
              </a:rPr>
              <a:t>STRUČNI</a:t>
            </a:r>
          </a:p>
          <a:p>
            <a:pPr>
              <a:lnSpc>
                <a:spcPts val="25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dirty="0" smtClean="0"/>
              <a:t>		</a:t>
            </a:r>
            <a:r>
              <a:rPr lang="en-US" altLang="zh-CN" sz="2100" b="1" dirty="0" smtClean="0">
                <a:solidFill>
                  <a:srgbClr val="0B8FD9"/>
                </a:solidFill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00" b="1" dirty="0" smtClean="0">
                <a:solidFill>
                  <a:srgbClr val="0B8FD9"/>
                </a:solidFill>
                <a:latin typeface="Times New Roman" pitchFamily="18" charset="0"/>
                <a:cs typeface="Times New Roman" pitchFamily="18" charset="0"/>
              </a:rPr>
              <a:t>(PSP)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Produženog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stručnog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Psp-a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rea-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lizira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edukacijsko-rehabilitacijskim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postupcima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područja: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učenju,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rehabilitacijski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držaji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organizirano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provođenje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vremena.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učenicima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omo-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gući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ublažavanje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prevladavanje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teškoća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razvoju.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dirty="0" smtClean="0"/>
              <a:t>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ZAŠTO?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Cjelokupni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tretman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usmjeren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izgrađivanje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pozitiv-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slike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sebi,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odgovornosti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uspješnije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socijalizacije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vršnjačku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skupinu.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osigurana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svakodnevna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stručna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prevladavanju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obrazovnih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teškoća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doprinijeti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većoj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uspješnosti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svladavanju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nastavnih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sadržaja.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Surađujući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nastavnicima,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stručnom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službom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roditeljima,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nastavnici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programe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konti-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nuirano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prate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postignuća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postizanja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boljih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odgojno-obrazovnih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rezultata.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učenju,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organiziramo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konstruktivno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provođenje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osmišljavanjem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kre-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ativnih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sadržaja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potičemo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</a:t>
            </a:r>
          </a:p>
          <a:p>
            <a:pPr>
              <a:lnSpc>
                <a:spcPts val="13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stvaralačko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razmišljanje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interakciju.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165100" algn="l"/>
                <a:tab pos="495300" algn="l"/>
                <a:tab pos="1257300" algn="l"/>
                <a:tab pos="2578100" algn="l"/>
              </a:tabLst>
            </a:pPr>
            <a:r>
              <a:rPr lang="en-US" altLang="zh-CN" dirty="0" smtClean="0"/>
              <a:t>				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20.3.2015</a:t>
            </a:r>
            <a:r>
              <a:rPr lang="en-US" altLang="zh-CN" sz="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11:15:01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41404" cy="8309406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41404" cy="83094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114800" y="850900"/>
            <a:ext cx="3225800" cy="521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469900" algn="l"/>
                <a:tab pos="977900" algn="l"/>
              </a:tabLst>
            </a:pPr>
            <a:r>
              <a:rPr lang="en-US" altLang="zh-CN" dirty="0" smtClean="0"/>
              <a:t>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KADA?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PSP za učenike naše škole djeluje u okviru prostora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škole prije ili nakon redovite nastave u trajanju od uku-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pno 18 sati tjedno.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 pripremi je proširenje programa i za učenike drugih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redovnih srednjih škola.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469900" algn="l"/>
                <a:tab pos="977900" algn="l"/>
              </a:tabLst>
            </a:pPr>
            <a:r>
              <a:rPr lang="en-US" altLang="zh-CN" dirty="0" smtClean="0"/>
              <a:t>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NAMIJENJENO?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Kriteriji za uključivanje učenika u grupu PSP-a: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s izraženim školskim neuspjehom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koji odrastaju u rizičnim obiteljima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prisutni problemi u ponašanju učenika (laganje, 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krađe, bijeg od kuće, neopravdano izostajanje iz 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škole i sl.)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koji ne izvršavaju školske obveze ili nema-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ju primjerenu pomoć u učenju od strane obitelji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u obiteljima s niskim socio-ekonomskim  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statusom.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s problemima u komunikaciji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u riziku od socijalne isključenosti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 se mogu uključiti: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 inicijativu roditelja i učenika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 preporuku stručnog tima škole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Uključenost u grupu PSP-a može trajati za vrijeme ci-</a:t>
            </a:r>
          </a:p>
          <a:p>
            <a:pPr>
              <a:lnSpc>
                <a:spcPts val="1300"/>
              </a:lnSpc>
              <a:tabLst>
                <a:tab pos="469900" algn="l"/>
                <a:tab pos="9779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jelog srednjoškolskog odgoja i obrazovanja učenika.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95300" y="939800"/>
            <a:ext cx="3238500" cy="7467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dirty="0" smtClean="0"/>
              <a:t>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PROVEDBE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PSP-A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</a:p>
          <a:p>
            <a:pPr>
              <a:lnSpc>
                <a:spcPts val="12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grupne i individualne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metode poticanja, navikavanja, usmjeravanja i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sprečavanja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Postupci i ciljevi pri provođenju pomoći i podrške u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učenju: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poticanje redovitog pohađanja nastave i stručne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prakse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poticanje samostalnosti u planiranju i raspoređi-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vanju vremena za učenje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definiranje termina za učenje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redovito pisanje domaćih zadaća i pomoć pri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svladavanju školskog gradiva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pronalaženje najoptimalnijeg načina za pomoć u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učenju (fotokopiranje materijala, instruktivni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postupci, dodatna literatura, internetska podrška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 dr.)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dirty="0" smtClean="0"/>
              <a:t>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REHABILITACIJSKI</a:t>
            </a:r>
          </a:p>
          <a:p>
            <a:pPr>
              <a:lnSpc>
                <a:spcPts val="16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dirty="0" smtClean="0"/>
              <a:t>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PROGRAMI?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Rehabilitacijski programi obuhvaćaju sljedeće postup-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ke: kineziterapiju, logoterapiju, prevenciju i modifikaci-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ju neprihvatljivih oblika ponašanja, pomoć u samozbri-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njavanju, uključivanje u savjetodavne oblike podrške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učenicima i roditeljima, art terapiju, muzikoterapiju i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dr.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Ciljevi provođenja rehabilitacijskih postupaka: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 senzomotorike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 motivacije, pažnje i koncentracije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razvijanje osjećaja za lijepo i kreativnosti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uspostavljanje uspješne komunikacije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izgradnja pozitivne slike o sebi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rad na razvijanju poželjnih zdravstvenih navika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 sprečavanju ovisnosti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pripremanje učenika za životne teškoće koje ih  </a:t>
            </a:r>
          </a:p>
          <a:p>
            <a:pPr>
              <a:lnSpc>
                <a:spcPts val="13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očekuju.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457200" algn="l"/>
                <a:tab pos="520700" algn="l"/>
                <a:tab pos="1066800" algn="l"/>
              </a:tabLst>
            </a:pP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LETAK_POSTUPAK.indd</a:t>
            </a:r>
            <a:r>
              <a:rPr lang="en-US" altLang="zh-CN" sz="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7721600" y="825500"/>
            <a:ext cx="3200400" cy="7569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dirty="0" smtClean="0"/>
              <a:t>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STRUČNJACI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KAKO</a:t>
            </a:r>
          </a:p>
          <a:p>
            <a:pPr>
              <a:lnSpc>
                <a:spcPts val="16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dirty="0" smtClean="0"/>
              <a:t>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PSP-a?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Realizaciju tretmana provode djelatnici naše škole: na-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stavnici, defektolozi, logoped, socijalni radnik, kinezi-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terapeuti i dr.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dirty="0" smtClean="0"/>
              <a:t>		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DEFEKTOLOGA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>
              <a:lnSpc>
                <a:spcPts val="16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dirty="0" smtClean="0"/>
              <a:t>		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NAVEDENIM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POSTUPCIMA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procjena mogućnosti i motiviranosti učenika 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za svladavanje pojedinih nastavnih sadržaja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 skladu s procjenom pomoći i omogućiti 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učeniku uspješno usvajanje nastavnog gradiva 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metodama aktivnog učenja, poticaja, pohvale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individualni razgovori s ciljem učenja nenasilnog 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rješavanja problema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ostvarivanje suradnje s roditeljima, stručnom  </a:t>
            </a:r>
          </a:p>
          <a:p>
            <a:pPr>
              <a:lnSpc>
                <a:spcPts val="13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službom i nastavnicima škole.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330200" algn="l"/>
                <a:tab pos="444500" algn="l"/>
                <a:tab pos="469900" algn="l"/>
                <a:tab pos="508000" algn="l"/>
                <a:tab pos="2578100" algn="l"/>
              </a:tabLst>
            </a:pPr>
            <a:r>
              <a:rPr lang="en-US" altLang="zh-CN" dirty="0" smtClean="0"/>
              <a:t>					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20.3.2015</a:t>
            </a:r>
            <a:r>
              <a:rPr lang="en-US" altLang="zh-CN" sz="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11:12:34</a:t>
            </a:r>
          </a:p>
        </p:txBody>
      </p:sp>
    </p:spTree>
    <p:extLst>
      <p:ext uri="{BB962C8B-B14F-4D97-AF65-F5344CB8AC3E}">
        <p14:creationId xmlns:p14="http://schemas.microsoft.com/office/powerpoint/2010/main" val="39804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Custom</PresentationFormat>
  <Paragraphs>254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Korisnik</cp:lastModifiedBy>
  <cp:revision>4</cp:revision>
  <dcterms:created xsi:type="dcterms:W3CDTF">2006-08-16T00:00:00Z</dcterms:created>
  <dcterms:modified xsi:type="dcterms:W3CDTF">2015-09-09T11:09:53Z</dcterms:modified>
</cp:coreProperties>
</file>